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9" r:id="rId6"/>
    <p:sldId id="260" r:id="rId7"/>
    <p:sldId id="270" r:id="rId8"/>
    <p:sldId id="273" r:id="rId9"/>
    <p:sldId id="274" r:id="rId10"/>
    <p:sldId id="275" r:id="rId11"/>
    <p:sldId id="261" r:id="rId12"/>
    <p:sldId id="272" r:id="rId13"/>
    <p:sldId id="264" r:id="rId14"/>
    <p:sldId id="263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my Greenlee" userId="14ff651f3334253d" providerId="LiveId" clId="{4A376DAC-53F9-4190-9C77-DB80D8F93279}"/>
    <pc:docChg chg="modSld">
      <pc:chgData name="Tammy Greenlee" userId="14ff651f3334253d" providerId="LiveId" clId="{4A376DAC-53F9-4190-9C77-DB80D8F93279}" dt="2021-12-11T19:20:00.446" v="18" actId="20577"/>
      <pc:docMkLst>
        <pc:docMk/>
      </pc:docMkLst>
      <pc:sldChg chg="modSp mod">
        <pc:chgData name="Tammy Greenlee" userId="14ff651f3334253d" providerId="LiveId" clId="{4A376DAC-53F9-4190-9C77-DB80D8F93279}" dt="2021-12-11T19:20:00.446" v="18" actId="20577"/>
        <pc:sldMkLst>
          <pc:docMk/>
          <pc:sldMk cId="1130796720" sldId="264"/>
        </pc:sldMkLst>
        <pc:spChg chg="mod">
          <ac:chgData name="Tammy Greenlee" userId="14ff651f3334253d" providerId="LiveId" clId="{4A376DAC-53F9-4190-9C77-DB80D8F93279}" dt="2021-12-11T19:20:00.446" v="18" actId="20577"/>
          <ac:spMkLst>
            <pc:docMk/>
            <pc:sldMk cId="1130796720" sldId="264"/>
            <ac:spMk id="8" creationId="{1AF619E8-64A3-4914-9C73-E7804ECC9CC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D1623-94F7-40A9-91B3-CC71BF0CC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6FE74-321D-4895-9DA2-1BE17F6EB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2971F-6FD6-4743-9091-2A7F0C11D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303-B831-4175-9537-E2FEC7FADA2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5D64F-3A0A-485B-B165-30E16DD2B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F68D4-2076-40A1-9D3B-EF75F1E7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10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6A119-2AC4-40CA-80B1-08C054EA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BA748-1592-40F0-8A42-08833155F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45137-6FF8-4DCF-BC83-EC664319C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303-B831-4175-9537-E2FEC7FADA2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58BFC-198F-4A10-A4FF-D3FA26C14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FF70-6DB9-462D-B2CB-F0AD840C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0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7B1EBD-8F8F-413D-8D92-2268EA9CDB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0AECE6-4AFC-40A7-8D27-22C64967E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B5B0B-8D4F-4854-8611-1D995A40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303-B831-4175-9537-E2FEC7FADA2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98FBF-D524-4553-827B-7CD81BF6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85593-7859-4382-AEA2-CFECEBCE3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39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73AB2-D773-49C6-921F-8147B756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69D69-1F54-4CC1-A259-46B9A7BC5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22903-4CC8-4CCE-B447-14233AF9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303-B831-4175-9537-E2FEC7FADA2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22A20-590D-4D8E-8730-5C6BE7FA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FA585-62C5-461D-9615-D88C9E0E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09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E7B5-B86C-4CCC-906C-CC1EEB28A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FA5FC-DDD9-4C64-9A44-874D71395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3DDB6-E384-444A-B6FE-251CA676E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303-B831-4175-9537-E2FEC7FADA2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7FE23-F978-4A0F-AB75-EFEE12656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8D2AF-5282-4595-8F08-4BB0EA1D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42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E165-6CFF-433C-A3DB-5B0C158F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60430-2D23-4DA0-9523-F0C94C255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A6DFC-DFCB-406A-B630-B71EF5194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E729B-9A32-4A97-AE11-47A15F29E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303-B831-4175-9537-E2FEC7FADA2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DACDB-90C9-4659-B369-ABC4EE826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D9034-765E-480A-8E67-1BB9E88C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25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8267-42B6-40DF-872A-2BEED0D9A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BCA22-0E4A-476B-9323-A797480EE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ADA72-A636-46FD-ABFB-B8BE34105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00BE93-EEBA-4439-BE86-5A8910995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F339B4-BB83-4002-AB2B-35EB56E43D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02A76-FE90-4328-B90A-F36047DC4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303-B831-4175-9537-E2FEC7FADA2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752627-1AA5-4E4B-A6D3-B99367AD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0F275B-20CD-4D43-8F25-25089031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22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B9379-F8BC-47B2-BE8B-D4C42A108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9282E-8E9D-4D97-AF0E-2972AC34D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303-B831-4175-9537-E2FEC7FADA2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9E16A-3826-407E-A1CB-7F0AAB1A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DA690-1CF2-4292-9EE9-3D9625D45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11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7EE829-CF45-4FFE-A0EB-C178DA9C2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303-B831-4175-9537-E2FEC7FADA2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67417-8195-4093-838F-96A04F9C6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36D67-49EF-400D-A42C-9F775485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34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2E605-DD1E-441C-BC68-27C6F1DE7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6B162-59D8-4609-BBE1-6E9D38EDF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95695-1844-4E85-A7B2-FE3F6F0CF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9BFD3-B661-420D-9073-799991C6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303-B831-4175-9537-E2FEC7FADA2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21DDB-B7D2-41BF-94AE-7A8BBBD6E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A6C9A-0F7A-4B89-B6F1-79175F164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4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C3870-8CD1-48EE-AD0F-3EAFE11C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9D2D3-2FD5-447E-95D7-A40E45E424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74D0E-47B8-44EC-8601-34C49E0B7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08491-55DA-4CA5-A6CD-72108FA20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303-B831-4175-9537-E2FEC7FADA2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4AF19-30A6-44B7-8A8B-9B54BAF31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5BC04-967B-477A-8D07-9E6DBCAF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15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8377F-E0EE-49D4-AD4D-D8A3C569B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639BD-1642-4B2B-AD92-8CBDDF6D9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C88C9-A6EB-4D4D-B7CE-D15D907A12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1C303-B831-4175-9537-E2FEC7FADA2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B57B4-F1E2-44B0-820F-355919EDC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8221F-7EE0-4B87-B024-A22A4A39B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7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5089-1C76-4D8F-8494-BB1B3EEFD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7673" y="175492"/>
            <a:ext cx="9144000" cy="1865744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RECUAY MORTUARY ENTANGLEMENTS IN HIGHLANDS ANCASH, PERU</a:t>
            </a:r>
            <a:b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b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b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b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ominic Greenlee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B37C7-7392-4B71-B6D6-13BB234E09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A1F96-DDE3-4A7C-B60D-0BBA6B4F1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4717"/>
            <a:ext cx="4036109" cy="3003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9713B-4C6A-47FB-B2F8-F1D1AF56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784" y="2754717"/>
            <a:ext cx="4036109" cy="3045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7114FB-914B-4AB7-997B-359281074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127" y="2754717"/>
            <a:ext cx="3980873" cy="297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05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F281-DA3C-4BF6-AA84-4A754446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10" y="48944"/>
            <a:ext cx="10515600" cy="1325563"/>
          </a:xfrm>
        </p:spPr>
        <p:txBody>
          <a:bodyPr/>
          <a:lstStyle/>
          <a:p>
            <a:r>
              <a:rPr lang="en-US" dirty="0"/>
              <a:t>Qualitative Mortuary Monuments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02B3-1B79-4380-908F-84AC725C7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C4D9A695-6A21-4666-A370-457D1627A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7688"/>
            <a:ext cx="5947410" cy="45104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A038D7-FD87-40C6-9B24-63E907567B6B}"/>
              </a:ext>
            </a:extLst>
          </p:cNvPr>
          <p:cNvSpPr txBox="1"/>
          <p:nvPr/>
        </p:nvSpPr>
        <p:spPr>
          <a:xfrm>
            <a:off x="-26901" y="5776566"/>
            <a:ext cx="627991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5.15 Chullpas present during the Classic Recuay Era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map shows the distribution of chullpas among sites occupied in the Classic Recuay era. 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1200" dirty="0"/>
          </a:p>
        </p:txBody>
      </p:sp>
      <p:pic>
        <p:nvPicPr>
          <p:cNvPr id="6" name="Picture 5" descr="A picture containing text, plant, tree&#10;&#10;Description automatically generated">
            <a:extLst>
              <a:ext uri="{FF2B5EF4-FFF2-40B4-BE49-F238E27FC236}">
                <a16:creationId xmlns:a16="http://schemas.microsoft.com/office/drawing/2014/main" id="{F35399B5-881C-49EC-AA9C-7E27B34FA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47688"/>
            <a:ext cx="6042198" cy="45590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662606-89E9-4E89-BC87-E68852DE97B9}"/>
              </a:ext>
            </a:extLst>
          </p:cNvPr>
          <p:cNvSpPr txBox="1"/>
          <p:nvPr/>
        </p:nvSpPr>
        <p:spPr>
          <a:xfrm>
            <a:off x="6096000" y="5874964"/>
            <a:ext cx="5818909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Map 5.16 Chullpas Present in the Late Recuay Era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map shows the distribution of chullpas among sites occupied during the Late Recuay era. This is the beginning of chullpa building in Ancash.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461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CB3DB-FC4C-46BB-8444-26A3B97A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1D6C2-7006-4811-920A-DD4596CC5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64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Huari sites are Recuay Hinterland</a:t>
            </a:r>
          </a:p>
          <a:p>
            <a:pPr lvl="1"/>
            <a:r>
              <a:rPr lang="en-US" dirty="0"/>
              <a:t>Few prestige goods present</a:t>
            </a:r>
          </a:p>
          <a:p>
            <a:pPr lvl="1"/>
            <a:r>
              <a:rPr lang="en-US" dirty="0"/>
              <a:t>Few trade goods present</a:t>
            </a:r>
          </a:p>
          <a:p>
            <a:pPr lvl="1"/>
            <a:r>
              <a:rPr lang="en-US" dirty="0"/>
              <a:t>Few sites occupied past AD 700</a:t>
            </a:r>
          </a:p>
          <a:p>
            <a:r>
              <a:rPr lang="en-US" dirty="0"/>
              <a:t>Huaraz sites are hinterland but Callejon</a:t>
            </a:r>
          </a:p>
          <a:p>
            <a:pPr lvl="1"/>
            <a:r>
              <a:rPr lang="en-US" dirty="0"/>
              <a:t>Higher concentration of metalwork</a:t>
            </a:r>
          </a:p>
          <a:p>
            <a:pPr lvl="1"/>
            <a:r>
              <a:rPr lang="en-US" dirty="0"/>
              <a:t>Few trade goods present</a:t>
            </a:r>
          </a:p>
          <a:p>
            <a:pPr lvl="1"/>
            <a:r>
              <a:rPr lang="en-US" dirty="0"/>
              <a:t>Some sites occupied past AD 700</a:t>
            </a:r>
          </a:p>
          <a:p>
            <a:r>
              <a:rPr lang="en-US" dirty="0"/>
              <a:t>Rio Ancash closer to the trade routes</a:t>
            </a:r>
          </a:p>
          <a:p>
            <a:pPr lvl="1"/>
            <a:r>
              <a:rPr lang="en-US" dirty="0"/>
              <a:t>High concentration of Chullpas</a:t>
            </a:r>
          </a:p>
          <a:p>
            <a:pPr lvl="1"/>
            <a:r>
              <a:rPr lang="en-US" dirty="0"/>
              <a:t>Fewer early cave and subterranean burials</a:t>
            </a:r>
          </a:p>
          <a:p>
            <a:pPr lvl="1"/>
            <a:r>
              <a:rPr lang="en-US" dirty="0"/>
              <a:t>Kaolin and </a:t>
            </a:r>
            <a:r>
              <a:rPr lang="en-US" dirty="0" err="1"/>
              <a:t>Akillpo</a:t>
            </a:r>
            <a:r>
              <a:rPr lang="en-US" dirty="0"/>
              <a:t> ceramics present</a:t>
            </a:r>
          </a:p>
          <a:p>
            <a:r>
              <a:rPr lang="en-US" dirty="0"/>
              <a:t>Santa Cruz closest to coast </a:t>
            </a:r>
          </a:p>
          <a:p>
            <a:pPr lvl="1"/>
            <a:r>
              <a:rPr lang="en-US" dirty="0"/>
              <a:t>Huge variability in the sites present</a:t>
            </a:r>
          </a:p>
          <a:p>
            <a:pPr lvl="1"/>
            <a:r>
              <a:rPr lang="en-US" dirty="0"/>
              <a:t>Clear cultural change as a result</a:t>
            </a:r>
          </a:p>
          <a:p>
            <a:pPr lvl="1"/>
            <a:r>
              <a:rPr lang="en-US" dirty="0"/>
              <a:t>Changes in ancestor veneration with Chullpas arrive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54DD9-4144-439B-9E5F-8AA6A874A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566" y="1338984"/>
            <a:ext cx="33813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1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8580-D4EC-4867-88E2-D1A5EF98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 as data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CB86A-2945-4B79-9E52-C50E18CED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Outliers are distinct from local clustering or hotspots</a:t>
            </a:r>
          </a:p>
          <a:p>
            <a:pPr lvl="1"/>
            <a:r>
              <a:rPr lang="en-US" dirty="0"/>
              <a:t>Confluence of traits at sites </a:t>
            </a:r>
          </a:p>
          <a:p>
            <a:pPr lvl="1"/>
            <a:r>
              <a:rPr lang="en-US" dirty="0"/>
              <a:t>Outliers tended to be outliers across trials </a:t>
            </a:r>
          </a:p>
          <a:p>
            <a:r>
              <a:rPr lang="en-US" dirty="0"/>
              <a:t>Outliers can be multi-component cities </a:t>
            </a:r>
          </a:p>
          <a:p>
            <a:pPr lvl="1"/>
            <a:r>
              <a:rPr lang="en-US" dirty="0"/>
              <a:t>Cruz Punta, </a:t>
            </a:r>
            <a:r>
              <a:rPr lang="en-US" dirty="0" err="1"/>
              <a:t>Hualcayan</a:t>
            </a:r>
            <a:r>
              <a:rPr lang="en-US" dirty="0"/>
              <a:t>, </a:t>
            </a:r>
            <a:r>
              <a:rPr lang="en-US" dirty="0" err="1"/>
              <a:t>Quitapampa</a:t>
            </a:r>
            <a:endParaRPr lang="en-US" dirty="0"/>
          </a:p>
          <a:p>
            <a:r>
              <a:rPr lang="en-US" dirty="0"/>
              <a:t>Outliers can be isolated sites</a:t>
            </a:r>
          </a:p>
          <a:p>
            <a:pPr lvl="1"/>
            <a:r>
              <a:rPr lang="en-US" dirty="0"/>
              <a:t>Ama, </a:t>
            </a:r>
            <a:r>
              <a:rPr lang="en-US" dirty="0" err="1"/>
              <a:t>Ogupampa</a:t>
            </a:r>
            <a:endParaRPr lang="en-US" dirty="0"/>
          </a:p>
          <a:p>
            <a:r>
              <a:rPr lang="en-US" dirty="0"/>
              <a:t>Outliers can be anomalies </a:t>
            </a:r>
          </a:p>
          <a:p>
            <a:pPr lvl="1"/>
            <a:r>
              <a:rPr lang="en-US" dirty="0"/>
              <a:t>Laguna </a:t>
            </a:r>
            <a:r>
              <a:rPr lang="en-US" dirty="0" err="1"/>
              <a:t>Purhuay</a:t>
            </a:r>
            <a:r>
              <a:rPr lang="en-US" dirty="0"/>
              <a:t> locality</a:t>
            </a:r>
          </a:p>
          <a:p>
            <a:pPr lvl="1"/>
            <a:r>
              <a:rPr lang="en-US" dirty="0"/>
              <a:t>Llamacorral and </a:t>
            </a:r>
            <a:r>
              <a:rPr lang="en-US" dirty="0" err="1"/>
              <a:t>Ishla</a:t>
            </a:r>
            <a:r>
              <a:rPr lang="en-US" dirty="0"/>
              <a:t> </a:t>
            </a:r>
            <a:r>
              <a:rPr lang="en-US" dirty="0" err="1"/>
              <a:t>Ranra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75189-A4DC-487E-8909-31DA0BD81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844" y="3169143"/>
            <a:ext cx="2532805" cy="3286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B9C16-375D-4960-9C03-DC1072FFB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041" y="3170672"/>
            <a:ext cx="2532805" cy="3342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0BCC3E-611D-4074-8C20-502B5016C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986" y="94180"/>
            <a:ext cx="2807349" cy="2460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1676EE-4D28-4D48-8CA6-1645804D1C4C}"/>
              </a:ext>
            </a:extLst>
          </p:cNvPr>
          <p:cNvSpPr txBox="1"/>
          <p:nvPr/>
        </p:nvSpPr>
        <p:spPr>
          <a:xfrm>
            <a:off x="9177171" y="2565883"/>
            <a:ext cx="293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Modern Procession towards Laguna </a:t>
            </a:r>
            <a:r>
              <a:rPr lang="en-US" sz="1200" dirty="0" err="1"/>
              <a:t>Purhuay</a:t>
            </a:r>
            <a:r>
              <a:rPr lang="en-US" sz="1200" dirty="0"/>
              <a:t> during the Ecotourist festival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51130-B2F3-43E5-9DCC-610FD4DD0461}"/>
              </a:ext>
            </a:extLst>
          </p:cNvPr>
          <p:cNvSpPr txBox="1"/>
          <p:nvPr/>
        </p:nvSpPr>
        <p:spPr>
          <a:xfrm>
            <a:off x="7023768" y="6470736"/>
            <a:ext cx="2460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Llamacorral 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F6A31-CEFA-470F-84F1-B014F36810F4}"/>
              </a:ext>
            </a:extLst>
          </p:cNvPr>
          <p:cNvSpPr txBox="1"/>
          <p:nvPr/>
        </p:nvSpPr>
        <p:spPr>
          <a:xfrm>
            <a:off x="9689965" y="6455556"/>
            <a:ext cx="246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Llamacorral with </a:t>
            </a:r>
            <a:r>
              <a:rPr lang="en-US" sz="1200" dirty="0" err="1"/>
              <a:t>Ishla</a:t>
            </a:r>
            <a:r>
              <a:rPr lang="en-US" sz="1200" dirty="0"/>
              <a:t> </a:t>
            </a:r>
            <a:r>
              <a:rPr lang="en-US" sz="1200" dirty="0" err="1"/>
              <a:t>Ranra</a:t>
            </a:r>
            <a:r>
              <a:rPr lang="en-US" sz="1200" dirty="0"/>
              <a:t> in the distance</a:t>
            </a:r>
          </a:p>
        </p:txBody>
      </p:sp>
    </p:spTree>
    <p:extLst>
      <p:ext uri="{BB962C8B-B14F-4D97-AF65-F5344CB8AC3E}">
        <p14:creationId xmlns:p14="http://schemas.microsoft.com/office/powerpoint/2010/main" val="1343503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AB13-E3B1-49EA-B647-15F82626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Differentiation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02625-D4BB-443D-8222-589A6D013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Recuay elites demonstrated social status</a:t>
            </a:r>
          </a:p>
          <a:p>
            <a:pPr lvl="1"/>
            <a:r>
              <a:rPr lang="en-US" dirty="0"/>
              <a:t>During life in public ceremonies</a:t>
            </a:r>
          </a:p>
          <a:p>
            <a:pPr lvl="1"/>
            <a:r>
              <a:rPr lang="en-US" dirty="0"/>
              <a:t>Ancestors venerated by their kin after death</a:t>
            </a:r>
          </a:p>
          <a:p>
            <a:pPr lvl="1"/>
            <a:r>
              <a:rPr lang="en-US" dirty="0"/>
              <a:t>Tombs and burial goods</a:t>
            </a:r>
          </a:p>
          <a:p>
            <a:pPr lvl="1"/>
            <a:r>
              <a:rPr lang="en-US" dirty="0"/>
              <a:t>Tendency toward kaolin fineware </a:t>
            </a:r>
          </a:p>
          <a:p>
            <a:pPr lvl="1"/>
            <a:r>
              <a:rPr lang="en-US" dirty="0"/>
              <a:t>Foreign made status goods</a:t>
            </a:r>
          </a:p>
          <a:p>
            <a:r>
              <a:rPr lang="en-US" dirty="0"/>
              <a:t>Increase in foreign goods after AD 500</a:t>
            </a:r>
          </a:p>
          <a:p>
            <a:pPr lvl="1"/>
            <a:r>
              <a:rPr lang="en-US" dirty="0"/>
              <a:t>Increased visibly in status goods</a:t>
            </a:r>
          </a:p>
          <a:p>
            <a:pPr lvl="1"/>
            <a:r>
              <a:rPr lang="en-US" dirty="0"/>
              <a:t>Commonly in Santa Cruz and Rio Ancash</a:t>
            </a:r>
          </a:p>
          <a:p>
            <a:pPr lvl="2"/>
            <a:r>
              <a:rPr lang="en-US" dirty="0"/>
              <a:t>Closer to the heartland networks</a:t>
            </a:r>
          </a:p>
          <a:p>
            <a:pPr lvl="2"/>
            <a:r>
              <a:rPr lang="en-US" dirty="0"/>
              <a:t>More Chullpas present </a:t>
            </a:r>
          </a:p>
          <a:p>
            <a:r>
              <a:rPr lang="en-US" dirty="0"/>
              <a:t>Marca </a:t>
            </a:r>
            <a:r>
              <a:rPr lang="en-US" dirty="0" err="1"/>
              <a:t>Jirka</a:t>
            </a:r>
            <a:r>
              <a:rPr lang="en-US" dirty="0"/>
              <a:t> near Huaraz</a:t>
            </a:r>
          </a:p>
          <a:p>
            <a:pPr lvl="1"/>
            <a:r>
              <a:rPr lang="en-US" dirty="0"/>
              <a:t>Local elites with local wealth expressions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DB229-6DBE-4A82-8996-3F428453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983" y="818862"/>
            <a:ext cx="3586017" cy="3038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F536A-5707-4407-B97C-1F76974FD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396" y="4153330"/>
            <a:ext cx="3073604" cy="24599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F619E8-64A3-4914-9C73-E7804ECC9CCC}"/>
              </a:ext>
            </a:extLst>
          </p:cNvPr>
          <p:cNvSpPr txBox="1"/>
          <p:nvPr/>
        </p:nvSpPr>
        <p:spPr>
          <a:xfrm>
            <a:off x="8605983" y="3857767"/>
            <a:ext cx="358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Effigy Cup Huari-Ancash collection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2857A8-432A-4EE9-A933-C18440C8B4FC}"/>
              </a:ext>
            </a:extLst>
          </p:cNvPr>
          <p:cNvSpPr txBox="1"/>
          <p:nvPr/>
        </p:nvSpPr>
        <p:spPr>
          <a:xfrm>
            <a:off x="9118396" y="6613236"/>
            <a:ext cx="3073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Recuay Ceramic from Chullpa 5 </a:t>
            </a:r>
            <a:r>
              <a:rPr lang="en-US" sz="1200" dirty="0" err="1"/>
              <a:t>Coronajirca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30796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BCCCD-2D34-4DB8-A2FA-56CDA65F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Archaeological Heterogeneity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192DA-BA3F-4958-916B-9A2398C20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Wide distribution of Recuay manifestations</a:t>
            </a:r>
          </a:p>
          <a:p>
            <a:pPr lvl="1"/>
            <a:r>
              <a:rPr lang="en-US" dirty="0"/>
              <a:t>Many small local central places </a:t>
            </a:r>
          </a:p>
          <a:p>
            <a:pPr lvl="1"/>
            <a:r>
              <a:rPr lang="en-US" dirty="0"/>
              <a:t>Many local elites mobilize labor </a:t>
            </a:r>
          </a:p>
          <a:p>
            <a:r>
              <a:rPr lang="en-US" dirty="0"/>
              <a:t>Clustering tests showed heterogeneity </a:t>
            </a:r>
          </a:p>
          <a:p>
            <a:pPr lvl="1"/>
            <a:r>
              <a:rPr lang="en-US" dirty="0"/>
              <a:t>Global statistics not significant at .05</a:t>
            </a:r>
          </a:p>
          <a:p>
            <a:pPr lvl="2"/>
            <a:r>
              <a:rPr lang="en-US" dirty="0"/>
              <a:t>The data is not clustered or dispersed</a:t>
            </a:r>
          </a:p>
          <a:p>
            <a:pPr lvl="1"/>
            <a:r>
              <a:rPr lang="en-US" dirty="0"/>
              <a:t>Local statistics showed significance</a:t>
            </a:r>
          </a:p>
          <a:p>
            <a:pPr lvl="2"/>
            <a:r>
              <a:rPr lang="en-US" dirty="0"/>
              <a:t>Dispersed significant clustering </a:t>
            </a:r>
          </a:p>
          <a:p>
            <a:pPr lvl="2"/>
            <a:r>
              <a:rPr lang="en-US" dirty="0"/>
              <a:t>Strong pull locally affects global data</a:t>
            </a:r>
          </a:p>
          <a:p>
            <a:pPr lvl="1"/>
            <a:r>
              <a:rPr lang="en-US" dirty="0"/>
              <a:t>Huari shows local clusters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81C5C2-7120-4AA2-8DAD-2AE0A8964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784" y="1302038"/>
            <a:ext cx="33813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46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A9FEA-102B-4E17-80B4-701026A0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Cultural Change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E11A5-5E23-42E2-89A1-1CB68CA53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97916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Choices made by elites are proxies for social changes</a:t>
            </a:r>
          </a:p>
          <a:p>
            <a:pPr lvl="1"/>
            <a:r>
              <a:rPr lang="en-US" dirty="0"/>
              <a:t>Importation of foreign status goods marks change</a:t>
            </a:r>
          </a:p>
          <a:p>
            <a:pPr lvl="1"/>
            <a:r>
              <a:rPr lang="en-US" dirty="0"/>
              <a:t>Never population supplantation but diffusion</a:t>
            </a:r>
          </a:p>
          <a:p>
            <a:pPr lvl="1"/>
            <a:r>
              <a:rPr lang="en-US" dirty="0" err="1"/>
              <a:t>Hualcayan</a:t>
            </a:r>
            <a:r>
              <a:rPr lang="en-US" dirty="0"/>
              <a:t> is a city with several visible transformations</a:t>
            </a:r>
          </a:p>
          <a:p>
            <a:r>
              <a:rPr lang="en-US" dirty="0"/>
              <a:t>Wari bundle was less prominent </a:t>
            </a:r>
          </a:p>
          <a:p>
            <a:pPr lvl="1"/>
            <a:r>
              <a:rPr lang="en-US" dirty="0"/>
              <a:t>Minimal Wari era ceramics</a:t>
            </a:r>
          </a:p>
          <a:p>
            <a:pPr lvl="1"/>
            <a:r>
              <a:rPr lang="en-US" dirty="0"/>
              <a:t>Still visible in the Chullpa distribution</a:t>
            </a:r>
          </a:p>
          <a:p>
            <a:pPr lvl="1"/>
            <a:r>
              <a:rPr lang="en-US" dirty="0"/>
              <a:t>Commonly in the Rio Ancash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Heartland visible in the hinterland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FC33D4-9385-440B-BD16-1771DEB4B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955" y="131305"/>
            <a:ext cx="3133725" cy="290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64340-DEEB-43EE-9AEB-4D3C83725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64" y="3406721"/>
            <a:ext cx="4120716" cy="3086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EF4EAC-8693-4B40-9600-D9105010A26A}"/>
              </a:ext>
            </a:extLst>
          </p:cNvPr>
          <p:cNvSpPr txBox="1"/>
          <p:nvPr/>
        </p:nvSpPr>
        <p:spPr>
          <a:xfrm>
            <a:off x="7703127" y="6492875"/>
            <a:ext cx="4065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Ornate </a:t>
            </a:r>
            <a:r>
              <a:rPr lang="en-US" sz="1200" i="1" dirty="0"/>
              <a:t>Spondylus</a:t>
            </a:r>
            <a:r>
              <a:rPr lang="en-US" sz="1200" dirty="0"/>
              <a:t> shell from Chavin museum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0665E0-505E-405E-8A2C-0CCF1FC2B0FB}"/>
              </a:ext>
            </a:extLst>
          </p:cNvPr>
          <p:cNvSpPr txBox="1"/>
          <p:nvPr/>
        </p:nvSpPr>
        <p:spPr>
          <a:xfrm>
            <a:off x="8800955" y="3036430"/>
            <a:ext cx="313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Face Pot from Chullpa 3 </a:t>
            </a:r>
            <a:r>
              <a:rPr lang="en-US" sz="1200" dirty="0" err="1"/>
              <a:t>Coronajirca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40352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61FC-9E8E-440F-9F7B-CF2245A33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28" y="365125"/>
            <a:ext cx="4931229" cy="1325563"/>
          </a:xfrm>
        </p:spPr>
        <p:txBody>
          <a:bodyPr/>
          <a:lstStyle/>
          <a:p>
            <a:r>
              <a:rPr lang="en-US" dirty="0"/>
              <a:t>Testable Hypotheses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03650-A08F-4732-BEB6-3FE8644EB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482" y="1607561"/>
            <a:ext cx="6313714" cy="4351338"/>
          </a:xfrm>
        </p:spPr>
        <p:txBody>
          <a:bodyPr>
            <a:normAutofit fontScale="92500" lnSpcReduction="10000"/>
          </a:bodyPr>
          <a:lstStyle/>
          <a:p>
            <a:pPr marL="514350" indent="-514350" algn="just">
              <a:buFont typeface="+mj-lt"/>
              <a:buAutoNum type="arabicParenR"/>
            </a:pPr>
            <a:r>
              <a:rPr lang="en-US" dirty="0"/>
              <a:t>Social Differentiation</a:t>
            </a:r>
          </a:p>
          <a:p>
            <a:pPr lvl="1" algn="just"/>
            <a:r>
              <a:rPr lang="en-US" dirty="0"/>
              <a:t>Ability to manifest relative wealth or status</a:t>
            </a:r>
          </a:p>
          <a:p>
            <a:pPr lvl="2" algn="just"/>
            <a:r>
              <a:rPr lang="en-US" dirty="0"/>
              <a:t>Mortuary monuments</a:t>
            </a:r>
          </a:p>
          <a:p>
            <a:pPr lvl="2" algn="just"/>
            <a:r>
              <a:rPr lang="en-US" dirty="0"/>
              <a:t>Most visible manifestation of social change</a:t>
            </a:r>
          </a:p>
          <a:p>
            <a:pPr lvl="1" algn="just"/>
            <a:r>
              <a:rPr lang="en-US" dirty="0"/>
              <a:t>Foreign cultural influences</a:t>
            </a:r>
          </a:p>
          <a:p>
            <a:pPr lvl="1" algn="just"/>
            <a:r>
              <a:rPr lang="en-US" dirty="0"/>
              <a:t>Foreign prestige goods</a:t>
            </a:r>
          </a:p>
          <a:p>
            <a:pPr marL="514350" indent="-514350" algn="just">
              <a:buFont typeface="+mj-lt"/>
              <a:buAutoNum type="arabicParenR"/>
            </a:pPr>
            <a:r>
              <a:rPr lang="en-US" dirty="0"/>
              <a:t>Archaeological Heterogeneity</a:t>
            </a:r>
          </a:p>
          <a:p>
            <a:pPr lvl="1" algn="just"/>
            <a:r>
              <a:rPr lang="en-US" dirty="0"/>
              <a:t>Dispersed Settlement Patterns </a:t>
            </a:r>
          </a:p>
          <a:p>
            <a:pPr lvl="1" algn="just"/>
            <a:r>
              <a:rPr lang="en-US" dirty="0"/>
              <a:t>Major cities, villages, hamlets</a:t>
            </a:r>
          </a:p>
          <a:p>
            <a:pPr marL="514350" indent="-514350" algn="just">
              <a:buFont typeface="+mj-lt"/>
              <a:buAutoNum type="arabicParenR"/>
            </a:pPr>
            <a:r>
              <a:rPr lang="en-US" dirty="0"/>
              <a:t>Cultural Change over time</a:t>
            </a:r>
          </a:p>
          <a:p>
            <a:pPr lvl="1" algn="just"/>
            <a:r>
              <a:rPr lang="en-US" dirty="0"/>
              <a:t>Increased access to trade after AD 500</a:t>
            </a:r>
          </a:p>
          <a:p>
            <a:pPr lvl="1" algn="just"/>
            <a:r>
              <a:rPr lang="en-US" dirty="0"/>
              <a:t>Eventually Wari incursions after AD 700</a:t>
            </a:r>
          </a:p>
        </p:txBody>
      </p:sp>
    </p:spTree>
    <p:extLst>
      <p:ext uri="{BB962C8B-B14F-4D97-AF65-F5344CB8AC3E}">
        <p14:creationId xmlns:p14="http://schemas.microsoft.com/office/powerpoint/2010/main" val="119051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EB06-AB5F-4D3C-9234-1A15A2711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Recuay Ancestor Veneration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A594-6BF2-456D-B2F2-4B028B5CD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331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Recuay Tradition of Ancestor Veneration</a:t>
            </a:r>
          </a:p>
          <a:p>
            <a:pPr lvl="1"/>
            <a:r>
              <a:rPr lang="en-US" dirty="0"/>
              <a:t>Public feasting episodes </a:t>
            </a:r>
          </a:p>
          <a:p>
            <a:pPr lvl="2"/>
            <a:r>
              <a:rPr lang="en-US" dirty="0"/>
              <a:t>Public and familial mourning </a:t>
            </a:r>
          </a:p>
          <a:p>
            <a:pPr lvl="1"/>
            <a:r>
              <a:rPr lang="en-US" i="1" dirty="0"/>
              <a:t>Mallqui </a:t>
            </a:r>
            <a:r>
              <a:rPr lang="en-US" dirty="0"/>
              <a:t>bundles in flexed positions</a:t>
            </a:r>
          </a:p>
          <a:p>
            <a:pPr lvl="1"/>
            <a:r>
              <a:rPr lang="en-US" dirty="0"/>
              <a:t>Accessible remains</a:t>
            </a:r>
          </a:p>
          <a:p>
            <a:pPr lvl="1"/>
            <a:r>
              <a:rPr lang="en-US" dirty="0"/>
              <a:t>Ongoing sacrifices to ancestors</a:t>
            </a:r>
          </a:p>
          <a:p>
            <a:r>
              <a:rPr lang="en-US" dirty="0"/>
              <a:t>Lithomorphosis</a:t>
            </a:r>
          </a:p>
          <a:p>
            <a:pPr lvl="1"/>
            <a:r>
              <a:rPr lang="en-US" dirty="0"/>
              <a:t>Dead become a revered ancestor</a:t>
            </a:r>
          </a:p>
          <a:p>
            <a:pPr lvl="1"/>
            <a:r>
              <a:rPr lang="en-US" dirty="0"/>
              <a:t>Revered ancestors become stone</a:t>
            </a:r>
          </a:p>
          <a:p>
            <a:pPr lvl="1"/>
            <a:r>
              <a:rPr lang="en-US" dirty="0"/>
              <a:t>Some holdover tenon-heads from Chavin </a:t>
            </a:r>
          </a:p>
          <a:p>
            <a:r>
              <a:rPr lang="en-US" dirty="0"/>
              <a:t>Wari additions to the Ancestor Veneration</a:t>
            </a:r>
          </a:p>
          <a:p>
            <a:pPr lvl="1"/>
            <a:r>
              <a:rPr lang="en-US" dirty="0"/>
              <a:t>Smaller patios for smaller feasting</a:t>
            </a:r>
          </a:p>
          <a:p>
            <a:pPr lvl="1"/>
            <a:r>
              <a:rPr lang="en-US" dirty="0"/>
              <a:t>Chullpas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23A6F-F180-49CB-A038-336B950E9A3C}"/>
              </a:ext>
            </a:extLst>
          </p:cNvPr>
          <p:cNvSpPr txBox="1"/>
          <p:nvPr/>
        </p:nvSpPr>
        <p:spPr>
          <a:xfrm>
            <a:off x="9556668" y="6047876"/>
            <a:ext cx="293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Recuay Stone Effigy of a </a:t>
            </a:r>
            <a:r>
              <a:rPr lang="en-US" sz="1200" i="1" dirty="0"/>
              <a:t>Mallqui</a:t>
            </a:r>
            <a:r>
              <a:rPr lang="en-US" sz="1200" dirty="0"/>
              <a:t> bundle Museo </a:t>
            </a:r>
            <a:r>
              <a:rPr lang="en-US" sz="1200" dirty="0" err="1"/>
              <a:t>Arqueologico</a:t>
            </a:r>
            <a:r>
              <a:rPr lang="en-US" sz="1200" dirty="0"/>
              <a:t> de Ancash, Huaraz.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D192F-9CD8-4178-A4F9-177F105BF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054" y="1548630"/>
            <a:ext cx="2621946" cy="4545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83F1DF-F603-4F86-8D86-6D0349872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547" y="4200525"/>
            <a:ext cx="2820735" cy="20781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EA85FC-FBB3-4830-A3A2-9418C4FE8FE3}"/>
              </a:ext>
            </a:extLst>
          </p:cNvPr>
          <p:cNvSpPr txBox="1"/>
          <p:nvPr/>
        </p:nvSpPr>
        <p:spPr>
          <a:xfrm>
            <a:off x="6749319" y="6278708"/>
            <a:ext cx="28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Grave offering micro-ceramic from Chullpa 3 </a:t>
            </a:r>
            <a:r>
              <a:rPr lang="en-US" sz="1200" dirty="0" err="1"/>
              <a:t>Coronajirca</a:t>
            </a:r>
            <a:r>
              <a:rPr lang="en-US" sz="1200" dirty="0"/>
              <a:t> in Huari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48EE9D-144E-47A3-870B-C5504AC60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682" y="711837"/>
            <a:ext cx="1930400" cy="27175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74506B-A879-41B6-863B-57D8EF2AE5E9}"/>
              </a:ext>
            </a:extLst>
          </p:cNvPr>
          <p:cNvSpPr txBox="1"/>
          <p:nvPr/>
        </p:nvSpPr>
        <p:spPr>
          <a:xfrm>
            <a:off x="7602682" y="3446314"/>
            <a:ext cx="193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Tupu Pin from Chullpa 3 </a:t>
            </a:r>
            <a:r>
              <a:rPr lang="en-US" sz="1200" dirty="0" err="1"/>
              <a:t>Coronajirca</a:t>
            </a:r>
            <a:r>
              <a:rPr lang="en-US" sz="1200" dirty="0"/>
              <a:t> site near Huari</a:t>
            </a:r>
          </a:p>
        </p:txBody>
      </p:sp>
    </p:spTree>
    <p:extLst>
      <p:ext uri="{BB962C8B-B14F-4D97-AF65-F5344CB8AC3E}">
        <p14:creationId xmlns:p14="http://schemas.microsoft.com/office/powerpoint/2010/main" val="1861297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7BA085-A2A0-457A-9CDC-B4DD3862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33498"/>
            <a:ext cx="3682548" cy="2687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E3C3AF-5795-42C0-ABEA-8A958C82E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8681"/>
            <a:ext cx="10515600" cy="1325563"/>
          </a:xfrm>
        </p:spPr>
        <p:txBody>
          <a:bodyPr/>
          <a:lstStyle/>
          <a:p>
            <a:r>
              <a:rPr lang="en-US" dirty="0"/>
              <a:t>Recuay Mortuary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04588-75DD-40C2-B91A-8B147CD7E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435"/>
            <a:ext cx="4925786" cy="535656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Lined Graves</a:t>
            </a:r>
          </a:p>
          <a:p>
            <a:pPr lvl="1"/>
            <a:r>
              <a:rPr lang="en-US" dirty="0"/>
              <a:t>Stone boxes beneath boulders</a:t>
            </a:r>
          </a:p>
          <a:p>
            <a:pPr lvl="1"/>
            <a:r>
              <a:rPr lang="en-US" dirty="0"/>
              <a:t>Fewer status goods or ceramics</a:t>
            </a:r>
          </a:p>
          <a:p>
            <a:pPr lvl="1"/>
            <a:r>
              <a:rPr lang="en-US" dirty="0"/>
              <a:t>Often good preservation</a:t>
            </a:r>
          </a:p>
          <a:p>
            <a:r>
              <a:rPr lang="en-US" dirty="0"/>
              <a:t>Unlined Graves</a:t>
            </a:r>
          </a:p>
          <a:p>
            <a:pPr lvl="1"/>
            <a:r>
              <a:rPr lang="en-US" dirty="0"/>
              <a:t>Generally natural overhangs or caves</a:t>
            </a:r>
          </a:p>
          <a:p>
            <a:pPr lvl="1"/>
            <a:r>
              <a:rPr lang="en-US" dirty="0"/>
              <a:t>Limited grave goods of any kind</a:t>
            </a:r>
          </a:p>
          <a:p>
            <a:pPr lvl="1"/>
            <a:r>
              <a:rPr lang="en-US" dirty="0"/>
              <a:t>Animal offerings</a:t>
            </a:r>
          </a:p>
          <a:p>
            <a:r>
              <a:rPr lang="en-US" dirty="0"/>
              <a:t>Subterranean Galleries</a:t>
            </a:r>
          </a:p>
          <a:p>
            <a:pPr lvl="1"/>
            <a:r>
              <a:rPr lang="en-US" dirty="0"/>
              <a:t>Common in larger sites</a:t>
            </a:r>
          </a:p>
          <a:p>
            <a:pPr lvl="1"/>
            <a:r>
              <a:rPr lang="en-US" dirty="0"/>
              <a:t>High volume of grave goods </a:t>
            </a:r>
          </a:p>
          <a:p>
            <a:pPr lvl="1"/>
            <a:r>
              <a:rPr lang="en-US" dirty="0"/>
              <a:t>Very similar to Chavin culture </a:t>
            </a:r>
          </a:p>
          <a:p>
            <a:pPr lvl="1"/>
            <a:r>
              <a:rPr lang="en-US" dirty="0"/>
              <a:t>Finest masonry at the time</a:t>
            </a:r>
          </a:p>
          <a:p>
            <a:r>
              <a:rPr lang="en-US" dirty="0"/>
              <a:t>Cist burial (deep stone-lined)</a:t>
            </a:r>
          </a:p>
          <a:p>
            <a:pPr lvl="1"/>
            <a:r>
              <a:rPr lang="en-US" dirty="0"/>
              <a:t>Rectangular or cylindrical</a:t>
            </a:r>
          </a:p>
          <a:p>
            <a:pPr lvl="1"/>
            <a:r>
              <a:rPr lang="en-US" dirty="0"/>
              <a:t>Well preserved ceramic assemblages</a:t>
            </a:r>
          </a:p>
          <a:p>
            <a:r>
              <a:rPr lang="en-US" dirty="0"/>
              <a:t>Chullpas (after AD 500)</a:t>
            </a:r>
          </a:p>
          <a:p>
            <a:pPr lvl="1"/>
            <a:r>
              <a:rPr lang="en-US" dirty="0"/>
              <a:t>Semi-subterranean</a:t>
            </a:r>
          </a:p>
          <a:p>
            <a:pPr lvl="1"/>
            <a:r>
              <a:rPr lang="en-US" dirty="0"/>
              <a:t>Defined entrances</a:t>
            </a:r>
          </a:p>
          <a:p>
            <a:pPr lvl="1"/>
            <a:r>
              <a:rPr lang="en-US" dirty="0"/>
              <a:t>High volumes of grave goods</a:t>
            </a:r>
          </a:p>
          <a:p>
            <a:pPr lvl="1"/>
            <a:r>
              <a:rPr lang="en-US" dirty="0"/>
              <a:t>Some  “mega-Chullpas”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BB6F3-767B-4FFB-9242-FB736D6F3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502" y="4055051"/>
            <a:ext cx="4715503" cy="2548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048C21-26CB-4BFE-A061-27344E58D36D}"/>
              </a:ext>
            </a:extLst>
          </p:cNvPr>
          <p:cNvSpPr txBox="1"/>
          <p:nvPr/>
        </p:nvSpPr>
        <p:spPr>
          <a:xfrm>
            <a:off x="6428015" y="3828289"/>
            <a:ext cx="4223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Deep Stone-lined Bennett’s excavation of </a:t>
            </a:r>
            <a:r>
              <a:rPr lang="en-US" sz="1200" dirty="0" err="1"/>
              <a:t>Wilkawain</a:t>
            </a:r>
            <a:r>
              <a:rPr lang="en-US" sz="1200" dirty="0"/>
              <a:t> in 1944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328E4E-A93B-48AA-8CA3-70E72AC932F2}"/>
              </a:ext>
            </a:extLst>
          </p:cNvPr>
          <p:cNvSpPr txBox="1"/>
          <p:nvPr/>
        </p:nvSpPr>
        <p:spPr>
          <a:xfrm>
            <a:off x="6031343" y="6530703"/>
            <a:ext cx="452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Chullpa 1 from </a:t>
            </a:r>
            <a:r>
              <a:rPr lang="en-US" sz="1200" dirty="0" err="1"/>
              <a:t>Coronajirca</a:t>
            </a:r>
            <a:r>
              <a:rPr lang="en-US" sz="1200" dirty="0"/>
              <a:t>, Huari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7286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CE6C-9C8F-4D0D-A803-5DE0ADC4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Recuay Exchange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25C7C-0A67-409D-85AB-7C7886F7E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00515"/>
            <a:ext cx="5157787" cy="411956"/>
          </a:xfrm>
        </p:spPr>
        <p:txBody>
          <a:bodyPr>
            <a:noAutofit/>
          </a:bodyPr>
          <a:lstStyle/>
          <a:p>
            <a:r>
              <a:rPr lang="en-US" sz="3200" dirty="0"/>
              <a:t>From the highlands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35987-81E2-4C54-B68F-B28F48EB7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387" y="1812471"/>
            <a:ext cx="5157787" cy="43771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Kaolin</a:t>
            </a:r>
          </a:p>
          <a:p>
            <a:r>
              <a:rPr lang="en-US" dirty="0"/>
              <a:t>Wool </a:t>
            </a:r>
          </a:p>
          <a:p>
            <a:r>
              <a:rPr lang="en-US" dirty="0"/>
              <a:t>Coca </a:t>
            </a:r>
          </a:p>
          <a:p>
            <a:r>
              <a:rPr lang="en-US" dirty="0"/>
              <a:t>Shared Moon Animal and motif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565744-C0C4-4089-BC21-F885356CC1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97437" y="1400515"/>
            <a:ext cx="5183188" cy="411956"/>
          </a:xfrm>
        </p:spPr>
        <p:txBody>
          <a:bodyPr>
            <a:noAutofit/>
          </a:bodyPr>
          <a:lstStyle/>
          <a:p>
            <a:r>
              <a:rPr lang="en-US" sz="3200" dirty="0"/>
              <a:t>To the highlands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73AAF-32F8-47E2-9EB4-7F310A608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97437" y="1895599"/>
            <a:ext cx="5183188" cy="43771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Moche Ceramics </a:t>
            </a:r>
          </a:p>
          <a:p>
            <a:r>
              <a:rPr lang="en-US" i="1" dirty="0"/>
              <a:t>Spondylus </a:t>
            </a:r>
            <a:r>
              <a:rPr lang="en-US" dirty="0"/>
              <a:t>shell</a:t>
            </a:r>
            <a:endParaRPr lang="en-US" i="1" dirty="0"/>
          </a:p>
          <a:p>
            <a:r>
              <a:rPr lang="en-US" dirty="0"/>
              <a:t>Lambayeque ceramics</a:t>
            </a:r>
          </a:p>
          <a:p>
            <a:r>
              <a:rPr lang="en-US" dirty="0"/>
              <a:t>Lima and </a:t>
            </a:r>
            <a:r>
              <a:rPr lang="en-US" dirty="0" err="1"/>
              <a:t>Nasca</a:t>
            </a:r>
            <a:r>
              <a:rPr lang="en-US" dirty="0"/>
              <a:t> ceramics </a:t>
            </a:r>
          </a:p>
          <a:p>
            <a:r>
              <a:rPr lang="en-US" dirty="0"/>
              <a:t>Obsidian</a:t>
            </a:r>
          </a:p>
          <a:p>
            <a:r>
              <a:rPr lang="en-US" dirty="0"/>
              <a:t>Wari Cultural Bundle</a:t>
            </a:r>
          </a:p>
          <a:p>
            <a:pPr lvl="1"/>
            <a:r>
              <a:rPr lang="en-US" dirty="0"/>
              <a:t>Increased obsidian</a:t>
            </a:r>
          </a:p>
          <a:p>
            <a:pPr lvl="1"/>
            <a:r>
              <a:rPr lang="en-US" dirty="0"/>
              <a:t>Wari Ceramics</a:t>
            </a:r>
          </a:p>
          <a:p>
            <a:pPr lvl="1"/>
            <a:r>
              <a:rPr lang="en-US" dirty="0"/>
              <a:t>Chullpas</a:t>
            </a:r>
          </a:p>
          <a:p>
            <a:pPr lvl="1"/>
            <a:r>
              <a:rPr lang="en-US" dirty="0"/>
              <a:t>D-Shaped Patios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A79CD55-1EFA-4204-8D17-6BC083F3F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" y="3773488"/>
            <a:ext cx="2689225" cy="24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E278DC-51B7-4764-85BE-74D425B626FD}"/>
              </a:ext>
            </a:extLst>
          </p:cNvPr>
          <p:cNvSpPr txBox="1"/>
          <p:nvPr/>
        </p:nvSpPr>
        <p:spPr>
          <a:xfrm>
            <a:off x="914400" y="6189663"/>
            <a:ext cx="2503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Head with emanations, sherd 12/7 from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Grieder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1978:139.</a:t>
            </a:r>
            <a:endParaRPr lang="en-US" sz="1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10" name="Picture 9" descr="A close-up of a fetus&#10;&#10;Description automatically generated with low confidence">
            <a:extLst>
              <a:ext uri="{FF2B5EF4-FFF2-40B4-BE49-F238E27FC236}">
                <a16:creationId xmlns:a16="http://schemas.microsoft.com/office/drawing/2014/main" id="{C1F902EC-8B29-4536-ABDF-0D7B52E4E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70922" y="3812773"/>
            <a:ext cx="3435927" cy="25769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6E5B4A-657F-46A1-996C-ECDE4ADD4489}"/>
              </a:ext>
            </a:extLst>
          </p:cNvPr>
          <p:cNvSpPr txBox="1"/>
          <p:nvPr/>
        </p:nvSpPr>
        <p:spPr>
          <a:xfrm>
            <a:off x="3461685" y="6429004"/>
            <a:ext cx="3435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Chulllpa</a:t>
            </a:r>
            <a:r>
              <a:rPr lang="en-US" sz="1200" dirty="0"/>
              <a:t> 5 from </a:t>
            </a:r>
            <a:r>
              <a:rPr lang="en-US" sz="1200" dirty="0" err="1"/>
              <a:t>Coronajirca</a:t>
            </a:r>
            <a:r>
              <a:rPr lang="en-US" sz="1200" dirty="0"/>
              <a:t> Recuay vessel</a:t>
            </a:r>
          </a:p>
        </p:txBody>
      </p:sp>
    </p:spTree>
    <p:extLst>
      <p:ext uri="{BB962C8B-B14F-4D97-AF65-F5344CB8AC3E}">
        <p14:creationId xmlns:p14="http://schemas.microsoft.com/office/powerpoint/2010/main" val="1545862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2F6AE-641C-4D71-AE13-3520BE04D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032" y="0"/>
            <a:ext cx="537496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37FFA-0996-48CA-BAB4-E35ADBEB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Construction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9ECD3-596C-4092-9912-04B78F633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 Sources</a:t>
            </a:r>
          </a:p>
          <a:p>
            <a:pPr lvl="1"/>
            <a:r>
              <a:rPr lang="en-US" dirty="0"/>
              <a:t>Dissertation near Santa Cruz under Bria</a:t>
            </a:r>
          </a:p>
          <a:p>
            <a:pPr lvl="1"/>
            <a:r>
              <a:rPr lang="en-US" dirty="0"/>
              <a:t>Thesis from Rio Ancash by Barbosa</a:t>
            </a:r>
          </a:p>
          <a:p>
            <a:pPr lvl="1"/>
            <a:r>
              <a:rPr lang="en-US" dirty="0"/>
              <a:t>Thesis from Huaraz by Ponte</a:t>
            </a:r>
          </a:p>
          <a:p>
            <a:pPr lvl="1"/>
            <a:r>
              <a:rPr lang="en-US" dirty="0"/>
              <a:t>Work in Rio </a:t>
            </a:r>
            <a:r>
              <a:rPr lang="en-US" dirty="0" err="1"/>
              <a:t>Puccha</a:t>
            </a:r>
            <a:r>
              <a:rPr lang="en-US" dirty="0"/>
              <a:t> by Ibarra</a:t>
            </a:r>
          </a:p>
          <a:p>
            <a:r>
              <a:rPr lang="en-US" dirty="0"/>
              <a:t>Pull it together in a common dataset</a:t>
            </a:r>
          </a:p>
          <a:p>
            <a:r>
              <a:rPr lang="en-US" dirty="0"/>
              <a:t>Format the dataset for my questions</a:t>
            </a:r>
          </a:p>
          <a:p>
            <a:pPr lvl="1"/>
            <a:r>
              <a:rPr lang="en-US" dirty="0"/>
              <a:t>Mortuary architecture</a:t>
            </a:r>
          </a:p>
          <a:p>
            <a:pPr lvl="1"/>
            <a:r>
              <a:rPr lang="en-US" dirty="0"/>
              <a:t>Ceramic volume and type</a:t>
            </a:r>
          </a:p>
          <a:p>
            <a:pPr lvl="1"/>
            <a:r>
              <a:rPr lang="en-US" dirty="0"/>
              <a:t>Metal volume only</a:t>
            </a:r>
          </a:p>
          <a:p>
            <a:pPr lvl="1"/>
            <a:r>
              <a:rPr lang="en-US" dirty="0"/>
              <a:t>Presence of individuals</a:t>
            </a:r>
          </a:p>
          <a:p>
            <a:pPr lvl="1"/>
            <a:r>
              <a:rPr lang="en-US" dirty="0"/>
              <a:t>Breakdown of the MNI</a:t>
            </a:r>
          </a:p>
          <a:p>
            <a:r>
              <a:rPr lang="en-US" dirty="0"/>
              <a:t>Focus on reuse and longevity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097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CAD81-1B33-4807-89D3-116ADA5A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153C-C072-441F-B38A-C2705451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271"/>
            <a:ext cx="6064630" cy="529045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Spatial Clustering Tests</a:t>
            </a:r>
          </a:p>
          <a:p>
            <a:r>
              <a:rPr lang="en-US" dirty="0"/>
              <a:t>Moran’s I </a:t>
            </a:r>
          </a:p>
          <a:p>
            <a:pPr lvl="1"/>
            <a:r>
              <a:rPr lang="en-US" dirty="0"/>
              <a:t>Autocorrelation tests</a:t>
            </a:r>
          </a:p>
          <a:p>
            <a:pPr lvl="1"/>
            <a:r>
              <a:rPr lang="en-US" dirty="0"/>
              <a:t>a test on spatial variance</a:t>
            </a:r>
          </a:p>
          <a:p>
            <a:pPr lvl="1"/>
            <a:r>
              <a:rPr lang="en-US" dirty="0"/>
              <a:t>Points have like values</a:t>
            </a:r>
          </a:p>
          <a:p>
            <a:r>
              <a:rPr lang="en-US" dirty="0" err="1"/>
              <a:t>Getis</a:t>
            </a:r>
            <a:r>
              <a:rPr lang="en-US" dirty="0"/>
              <a:t>’ Gi</a:t>
            </a:r>
          </a:p>
          <a:p>
            <a:pPr lvl="1"/>
            <a:r>
              <a:rPr lang="en-US" dirty="0"/>
              <a:t>Generates spatial clusters</a:t>
            </a:r>
          </a:p>
          <a:p>
            <a:pPr lvl="1"/>
            <a:r>
              <a:rPr lang="en-US" dirty="0"/>
              <a:t>Nearest neighbor P-test</a:t>
            </a:r>
          </a:p>
          <a:p>
            <a:pPr lvl="1"/>
            <a:r>
              <a:rPr lang="en-US" dirty="0"/>
              <a:t>Clusters of high and low values </a:t>
            </a:r>
          </a:p>
          <a:p>
            <a:r>
              <a:rPr lang="en-US" dirty="0"/>
              <a:t>Outliers generated for both</a:t>
            </a:r>
          </a:p>
          <a:p>
            <a:r>
              <a:rPr lang="en-US" dirty="0"/>
              <a:t>ID; presence of burials; presence of ceramics; Ceramic Type; presence of metal; MNI</a:t>
            </a:r>
          </a:p>
          <a:p>
            <a:r>
              <a:rPr lang="en-US" dirty="0"/>
              <a:t>Qualitative for Chullpas</a:t>
            </a:r>
          </a:p>
          <a:p>
            <a:pPr lvl="1"/>
            <a:r>
              <a:rPr lang="en-US" dirty="0"/>
              <a:t>Show locations of chullpas </a:t>
            </a:r>
          </a:p>
          <a:p>
            <a:pPr lvl="1"/>
            <a:r>
              <a:rPr lang="en-US" dirty="0"/>
              <a:t>Display as a pie chart of treatment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9A345-F6FD-4BA4-B0BA-0ADB126F2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164" y="904999"/>
            <a:ext cx="3778445" cy="2524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7A51E5-115E-4FA4-A020-BA3598A76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448" y="2908167"/>
            <a:ext cx="43338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83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3124-1EE8-427C-B70B-EFCD63D90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86" y="0"/>
            <a:ext cx="10515600" cy="1325563"/>
          </a:xfrm>
        </p:spPr>
        <p:txBody>
          <a:bodyPr/>
          <a:lstStyle/>
          <a:p>
            <a:r>
              <a:rPr lang="en-US" dirty="0"/>
              <a:t>Trial 4 Ceramics Coded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B3E81-0572-4140-B6C3-37522AF10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611D2A64-217D-46CD-A05D-FF6AE957A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" y="898597"/>
            <a:ext cx="6001385" cy="458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E13B48B-9825-46BD-87DE-1D50EDB6F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615" y="893568"/>
            <a:ext cx="6001385" cy="45948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61A5F-5432-4D63-8AC4-AC34201A67D4}"/>
              </a:ext>
            </a:extLst>
          </p:cNvPr>
          <p:cNvSpPr txBox="1"/>
          <p:nvPr/>
        </p:nvSpPr>
        <p:spPr>
          <a:xfrm>
            <a:off x="6237922" y="5488428"/>
            <a:ext cx="5724294" cy="103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5.8 Trial 4 Local Moran’s I for the Late Recuay era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map shows the results of the local Moran’s I during the Late Recuay era. Note the low-low cluster around Santa Cruz and the high-high cluster around Huaraz. 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2BC27-8890-45A0-9EF3-C9A810034A38}"/>
              </a:ext>
            </a:extLst>
          </p:cNvPr>
          <p:cNvSpPr txBox="1"/>
          <p:nvPr/>
        </p:nvSpPr>
        <p:spPr>
          <a:xfrm>
            <a:off x="141922" y="5488428"/>
            <a:ext cx="6001385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5.6 Trial 4 Local Moran’s I for the Classic Recuay era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map shows the results of the local Moran’s I during the Classic era. Note the low-low clustering surrounded by high-low outliers in Santa Cruz, the high-high cluster around Huaraz and Huari, and the outliers along the Río Ancash. </a:t>
            </a:r>
          </a:p>
          <a:p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576580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FDA34-F9F4-4500-9DF0-2194D2A2C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4"/>
            <a:ext cx="10515600" cy="1325563"/>
          </a:xfrm>
        </p:spPr>
        <p:txBody>
          <a:bodyPr/>
          <a:lstStyle/>
          <a:p>
            <a:r>
              <a:rPr lang="en-US" dirty="0"/>
              <a:t>Trial 5 Metal Presence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B929-3344-4C86-8113-B3A9185A4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6F30E679-D6F2-4BD2-A36E-B5E98155B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9844"/>
            <a:ext cx="6097019" cy="467831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3FE7C0-0E7C-404D-9FFE-1CAF0FC63ECE}"/>
              </a:ext>
            </a:extLst>
          </p:cNvPr>
          <p:cNvSpPr txBox="1"/>
          <p:nvPr/>
        </p:nvSpPr>
        <p:spPr>
          <a:xfrm>
            <a:off x="0" y="5789291"/>
            <a:ext cx="5878195" cy="103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5.11 Trial 5 Local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Getis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Gi for the Classic Recuay era	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map shows the local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Getis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Gi for the Classic Recuay era. Note the coldspot around Santa Cruz (95% confidence) and the hotspot near Huaraz (99% confidence). 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1200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F5D2B937-635F-4F71-825F-4B0CFF0A7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89844"/>
            <a:ext cx="6096000" cy="469944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EC050-6370-48B6-8A19-B31C2F8208AA}"/>
              </a:ext>
            </a:extLst>
          </p:cNvPr>
          <p:cNvSpPr txBox="1"/>
          <p:nvPr/>
        </p:nvSpPr>
        <p:spPr>
          <a:xfrm>
            <a:off x="6096000" y="5753008"/>
            <a:ext cx="6003636" cy="103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5.13 Trial 5 Local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Getis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Gi for the Late Recuay era	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map shows the local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Getis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Gi results during the Late Recuay era. Note the coldspot near Huari (95-99% confidence) and the hotspot near Huaraz. 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30349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late Times New Rom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1052</Words>
  <Application>Microsoft Office PowerPoint</Application>
  <PresentationFormat>Widescreen</PresentationFormat>
  <Paragraphs>195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Times New Roman</vt:lpstr>
      <vt:lpstr>Office Theme</vt:lpstr>
      <vt:lpstr>RECUAY MORTUARY ENTANGLEMENTS IN HIGHLANDS ANCASH, PERU    Dominic Greenlee</vt:lpstr>
      <vt:lpstr>Testable Hypotheses </vt:lpstr>
      <vt:lpstr>Recuay Ancestor Veneration</vt:lpstr>
      <vt:lpstr>Recuay Mortuary Architecture</vt:lpstr>
      <vt:lpstr>Recuay Exchange Networks</vt:lpstr>
      <vt:lpstr>Dataset Construction </vt:lpstr>
      <vt:lpstr>Test Sequence</vt:lpstr>
      <vt:lpstr>Trial 4 Ceramics Coded</vt:lpstr>
      <vt:lpstr>Trial 5 Metal Presence</vt:lpstr>
      <vt:lpstr>Qualitative Mortuary Monuments Assessment</vt:lpstr>
      <vt:lpstr>Dataset Discussion</vt:lpstr>
      <vt:lpstr>Outliers as data</vt:lpstr>
      <vt:lpstr>Social Differentiation Conclusion</vt:lpstr>
      <vt:lpstr>Archaeological Heterogeneity Conclusions</vt:lpstr>
      <vt:lpstr>Cultural Change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RECUAY MORTUARY ENTANGLEMENTS IN HIGHLANDS ANCASH, PERU </dc:title>
  <dc:creator>Tammy Greenlee</dc:creator>
  <cp:lastModifiedBy>Tammy Greenlee</cp:lastModifiedBy>
  <cp:revision>2</cp:revision>
  <dcterms:created xsi:type="dcterms:W3CDTF">2021-11-22T17:10:57Z</dcterms:created>
  <dcterms:modified xsi:type="dcterms:W3CDTF">2021-12-11T19:20:04Z</dcterms:modified>
</cp:coreProperties>
</file>